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5" autoAdjust="0"/>
    <p:restoredTop sz="86449" autoAdjust="0"/>
  </p:normalViewPr>
  <p:slideViewPr>
    <p:cSldViewPr>
      <p:cViewPr varScale="1">
        <p:scale>
          <a:sx n="74" d="100"/>
          <a:sy n="74" d="100"/>
        </p:scale>
        <p:origin x="139" y="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2725420"/>
          </a:xfrm>
          <a:custGeom>
            <a:avLst/>
            <a:gdLst/>
            <a:ahLst/>
            <a:cxnLst/>
            <a:rect l="l" t="t" r="r" b="b"/>
            <a:pathLst>
              <a:path w="12192000" h="2725420">
                <a:moveTo>
                  <a:pt x="0" y="2724912"/>
                </a:moveTo>
                <a:lnTo>
                  <a:pt x="12192000" y="2724912"/>
                </a:lnTo>
                <a:lnTo>
                  <a:pt x="12192000" y="0"/>
                </a:lnTo>
                <a:lnTo>
                  <a:pt x="0" y="0"/>
                </a:lnTo>
                <a:lnTo>
                  <a:pt x="0" y="2724912"/>
                </a:lnTo>
                <a:close/>
              </a:path>
            </a:pathLst>
          </a:custGeom>
          <a:solidFill>
            <a:srgbClr val="0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500115"/>
            <a:ext cx="12192000" cy="1358265"/>
          </a:xfrm>
          <a:custGeom>
            <a:avLst/>
            <a:gdLst/>
            <a:ahLst/>
            <a:cxnLst/>
            <a:rect l="l" t="t" r="r" b="b"/>
            <a:pathLst>
              <a:path w="12192000" h="1358265">
                <a:moveTo>
                  <a:pt x="0" y="1357884"/>
                </a:moveTo>
                <a:lnTo>
                  <a:pt x="12192000" y="1357884"/>
                </a:lnTo>
                <a:lnTo>
                  <a:pt x="12192000" y="0"/>
                </a:lnTo>
                <a:lnTo>
                  <a:pt x="0" y="0"/>
                </a:lnTo>
                <a:lnTo>
                  <a:pt x="0" y="135788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7632" y="1193291"/>
            <a:ext cx="8740140" cy="183032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2724911"/>
            <a:ext cx="12192000" cy="2775585"/>
          </a:xfrm>
          <a:custGeom>
            <a:avLst/>
            <a:gdLst/>
            <a:ahLst/>
            <a:cxnLst/>
            <a:rect l="l" t="t" r="r" b="b"/>
            <a:pathLst>
              <a:path w="12192000" h="2775585">
                <a:moveTo>
                  <a:pt x="12192000" y="0"/>
                </a:moveTo>
                <a:lnTo>
                  <a:pt x="0" y="0"/>
                </a:lnTo>
                <a:lnTo>
                  <a:pt x="0" y="2775204"/>
                </a:lnTo>
                <a:lnTo>
                  <a:pt x="12192000" y="2775204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16152"/>
            <a:ext cx="12192000" cy="119380"/>
          </a:xfrm>
          <a:custGeom>
            <a:avLst/>
            <a:gdLst/>
            <a:ahLst/>
            <a:cxnLst/>
            <a:rect l="l" t="t" r="r" b="b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51305" y="1517650"/>
            <a:ext cx="10089388" cy="446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00386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93139" y="6464909"/>
            <a:ext cx="764539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89564" y="6464909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n.gov/dh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2139823" y="2782061"/>
            <a:ext cx="7923530" cy="15621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7429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5080" lvl="0" indent="-8255" algn="ctr" defTabSz="914400" rtl="0" eaLnBrk="1" fontAlgn="auto" latinLnBrk="0" hangingPunct="1">
              <a:lnSpc>
                <a:spcPts val="3890"/>
              </a:lnSpc>
              <a:spcBef>
                <a:spcPts val="5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Overview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lang="en-US" sz="3600" b="1" i="0" u="none" strike="noStrike" kern="1200" cap="none" spc="-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DHS Background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Studies </a:t>
            </a:r>
            <a:r>
              <a:rPr kumimoji="0" lang="en-US" sz="3600" b="1" i="0" u="none" strike="noStrike" kern="1200" cap="none" spc="-2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lang="en-US" sz="3600" b="1" i="0" u="none" strike="noStrike" kern="1200" cap="none" spc="-1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-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Background</a:t>
            </a:r>
            <a:r>
              <a:rPr kumimoji="0" lang="en-US" sz="3600" b="1" i="0" u="none" strike="noStrike" kern="1200" cap="none" spc="-1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Studies</a:t>
            </a:r>
            <a:r>
              <a:rPr kumimoji="0" lang="en-US" sz="3600" b="1" i="0" u="none" strike="noStrike" kern="1200" cap="none" spc="1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-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Legislative</a:t>
            </a:r>
            <a:r>
              <a:rPr kumimoji="0" lang="en-US" sz="3600" b="1" i="0" u="none" strike="noStrike" kern="1200" cap="none" spc="-1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-7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Task</a:t>
            </a:r>
            <a:r>
              <a:rPr kumimoji="0" lang="en-US" sz="3600" b="1" i="0" u="none" strike="noStrike" kern="1200" cap="none" spc="-1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-2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Force </a:t>
            </a:r>
            <a:r>
              <a:rPr kumimoji="0" lang="en-US" sz="3600" b="1" i="0" u="none" strike="noStrike" kern="1200" cap="none" spc="-80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-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October</a:t>
            </a:r>
            <a:r>
              <a:rPr kumimoji="0" lang="en-US" sz="3600" b="1" i="0" u="none" strike="noStrike" kern="1200" cap="none" spc="5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15, 2021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88894" y="5413349"/>
            <a:ext cx="6010910" cy="766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5080" indent="-212090">
              <a:lnSpc>
                <a:spcPct val="1519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Emily Kissane,</a:t>
            </a:r>
            <a:r>
              <a:rPr sz="1600" b="1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1600" b="1" spc="5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r>
              <a:rPr sz="1600" b="1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Division,</a:t>
            </a:r>
            <a:r>
              <a:rPr sz="1600" b="1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Office</a:t>
            </a:r>
            <a:r>
              <a:rPr sz="1600" b="1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1600" b="1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Inspector</a:t>
            </a:r>
            <a:r>
              <a:rPr sz="1600" b="1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003864"/>
                </a:solidFill>
                <a:latin typeface="Calibri"/>
                <a:cs typeface="Calibri"/>
              </a:rPr>
              <a:t>General </a:t>
            </a:r>
            <a:r>
              <a:rPr sz="1600" b="1" spc="-3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Catherine</a:t>
            </a:r>
            <a:r>
              <a:rPr sz="1600" b="1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Ryan,</a:t>
            </a:r>
            <a:r>
              <a:rPr sz="1600" b="1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Legal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003864"/>
                </a:solidFill>
                <a:latin typeface="Calibri"/>
                <a:cs typeface="Calibri"/>
              </a:rPr>
              <a:t>Counsel’s</a:t>
            </a:r>
            <a:r>
              <a:rPr sz="1600" b="1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Office,</a:t>
            </a:r>
            <a:r>
              <a:rPr sz="1600" b="1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Office</a:t>
            </a:r>
            <a:r>
              <a:rPr sz="1600" b="1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1600" b="1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3864"/>
                </a:solidFill>
                <a:latin typeface="Calibri"/>
                <a:cs typeface="Calibri"/>
              </a:rPr>
              <a:t>Inspector</a:t>
            </a:r>
            <a:r>
              <a:rPr sz="1600" b="1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003864"/>
                </a:solidFill>
                <a:latin typeface="Calibri"/>
                <a:cs typeface="Calibri"/>
              </a:rPr>
              <a:t>General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6824980">
              <a:lnSpc>
                <a:spcPct val="100000"/>
              </a:lnSpc>
              <a:spcBef>
                <a:spcPts val="2435"/>
              </a:spcBef>
            </a:pPr>
            <a:r>
              <a:rPr spc="-10" dirty="0"/>
              <a:t>Disqualification</a:t>
            </a:r>
            <a:r>
              <a:rPr spc="-45" dirty="0"/>
              <a:t> </a:t>
            </a:r>
            <a:r>
              <a:rPr dirty="0"/>
              <a:t>Notices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26794"/>
            <a:ext cx="10140950" cy="439483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41300" marR="822960" indent="-229235">
              <a:lnSpc>
                <a:spcPct val="90000"/>
              </a:lnSpc>
              <a:spcBef>
                <a:spcPts val="415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The Commissioner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must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inform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disqualified study subject of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reason(s) 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for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their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disqualification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and their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right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to request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reconsideration.</a:t>
            </a:r>
            <a:endParaRPr sz="2600">
              <a:latin typeface="Calibri"/>
              <a:cs typeface="Calibri"/>
            </a:endParaRPr>
          </a:p>
          <a:p>
            <a:pPr marL="241300" marR="5080" indent="-229235">
              <a:lnSpc>
                <a:spcPct val="90000"/>
              </a:lnSpc>
              <a:spcBef>
                <a:spcPts val="2005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6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most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studies,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Commissioner</a:t>
            </a:r>
            <a:r>
              <a:rPr sz="26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must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also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evaluate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their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risk</a:t>
            </a:r>
            <a:r>
              <a:rPr sz="26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harm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to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determine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whether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they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may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work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during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their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reconsideration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period, </a:t>
            </a:r>
            <a:r>
              <a:rPr sz="2600" spc="-5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whether they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must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be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supervised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during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their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reconsideration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period, or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whether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they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must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be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removed.</a:t>
            </a:r>
            <a:endParaRPr sz="2600">
              <a:latin typeface="Calibri"/>
              <a:cs typeface="Calibri"/>
            </a:endParaRPr>
          </a:p>
          <a:p>
            <a:pPr marL="241300" marR="156210" indent="-229235">
              <a:lnSpc>
                <a:spcPts val="2810"/>
              </a:lnSpc>
              <a:spcBef>
                <a:spcPts val="2030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For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some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provider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types, the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 subject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prohibited from working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until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their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background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results</a:t>
            </a:r>
            <a:r>
              <a:rPr sz="26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clearance,</a:t>
            </a:r>
            <a:r>
              <a:rPr sz="26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aside,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or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variance.</a:t>
            </a:r>
            <a:endParaRPr sz="26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650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Stat.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§245C.16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&amp;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§245C.17,</a:t>
            </a:r>
            <a:r>
              <a:rPr sz="26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subd.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3(c)(1)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5889625">
              <a:lnSpc>
                <a:spcPct val="100000"/>
              </a:lnSpc>
              <a:spcBef>
                <a:spcPts val="2435"/>
              </a:spcBef>
            </a:pPr>
            <a:r>
              <a:rPr spc="-5" dirty="0"/>
              <a:t>The</a:t>
            </a:r>
            <a:r>
              <a:rPr spc="-35" dirty="0"/>
              <a:t> </a:t>
            </a:r>
            <a:r>
              <a:rPr spc="-15" dirty="0"/>
              <a:t>Reconsideration</a:t>
            </a:r>
            <a:r>
              <a:rPr spc="-60" dirty="0"/>
              <a:t> </a:t>
            </a:r>
            <a:r>
              <a:rPr spc="-15" dirty="0"/>
              <a:t>Process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64893"/>
            <a:ext cx="10191750" cy="4205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8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who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disqualified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challenge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disqualification </a:t>
            </a:r>
            <a:r>
              <a:rPr sz="2800" spc="-6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requesting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reconsideration</a:t>
            </a:r>
            <a:endParaRPr sz="2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53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All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be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reviewed</a:t>
            </a:r>
            <a:r>
              <a:rPr sz="24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correctness</a:t>
            </a:r>
            <a:endParaRPr sz="2400">
              <a:latin typeface="Calibri"/>
              <a:cs typeface="Calibri"/>
            </a:endParaRPr>
          </a:p>
          <a:p>
            <a:pPr marL="698500" marR="750570" lvl="1" indent="-228600">
              <a:lnSpc>
                <a:spcPct val="100000"/>
              </a:lnSpc>
              <a:spcBef>
                <a:spcPts val="150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Most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also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be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reviewed</a:t>
            </a:r>
            <a:r>
              <a:rPr sz="24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determine whether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400" spc="-5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individual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should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receive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a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aside</a:t>
            </a:r>
            <a:endParaRPr sz="2400">
              <a:latin typeface="Calibri"/>
              <a:cs typeface="Calibri"/>
            </a:endParaRPr>
          </a:p>
          <a:p>
            <a:pPr marL="698500" marR="764540" lvl="1" indent="-228600">
              <a:lnSpc>
                <a:spcPct val="100000"/>
              </a:lnSpc>
              <a:spcBef>
                <a:spcPts val="150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Reconsideration requests must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be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made 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timely,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by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study subject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 </a:t>
            </a:r>
            <a:r>
              <a:rPr sz="2400" spc="-5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writing, and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can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be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supplemented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with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any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information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they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believe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supports their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request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50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§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245C.21-22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6614795">
              <a:lnSpc>
                <a:spcPct val="100000"/>
              </a:lnSpc>
              <a:spcBef>
                <a:spcPts val="2435"/>
              </a:spcBef>
            </a:pPr>
            <a:r>
              <a:rPr spc="-15" dirty="0"/>
              <a:t>Set</a:t>
            </a:r>
            <a:r>
              <a:rPr spc="-25" dirty="0"/>
              <a:t> </a:t>
            </a:r>
            <a:r>
              <a:rPr dirty="0"/>
              <a:t>Asides</a:t>
            </a:r>
            <a:r>
              <a:rPr spc="-2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spc="-25" dirty="0"/>
              <a:t>Variances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67941"/>
            <a:ext cx="10182225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1935" algn="l"/>
                <a:tab pos="7461250" algn="l"/>
              </a:tabLst>
            </a:pP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aside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broad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allowance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work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given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program.	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variance</a:t>
            </a:r>
            <a:r>
              <a:rPr sz="23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allow</a:t>
            </a:r>
            <a:r>
              <a:rPr sz="23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 </a:t>
            </a:r>
            <a:r>
              <a:rPr sz="2300" spc="-50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work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even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if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they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remain disqualified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has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not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been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aside.</a:t>
            </a:r>
            <a:endParaRPr sz="2300">
              <a:latin typeface="Calibri"/>
              <a:cs typeface="Calibri"/>
            </a:endParaRPr>
          </a:p>
          <a:p>
            <a:pPr marL="241300" marR="929640" indent="-229235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1935" algn="l"/>
              </a:tabLst>
            </a:pP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Variances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are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available</a:t>
            </a:r>
            <a:r>
              <a:rPr sz="23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study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subjects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who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disqualified</a:t>
            </a:r>
            <a:r>
              <a:rPr sz="23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from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licensed </a:t>
            </a:r>
            <a:r>
              <a:rPr sz="2300" spc="-50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programs.</a:t>
            </a:r>
            <a:endParaRPr sz="2300">
              <a:latin typeface="Calibri"/>
              <a:cs typeface="Calibri"/>
            </a:endParaRPr>
          </a:p>
          <a:p>
            <a:pPr marL="241300" marR="102870" indent="-229235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1935" algn="l"/>
                <a:tab pos="6383655" algn="l"/>
              </a:tabLst>
            </a:pP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3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asides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must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be</a:t>
            </a:r>
            <a:r>
              <a:rPr sz="23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requested</a:t>
            </a:r>
            <a:r>
              <a:rPr sz="23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subject.	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Variances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may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be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requested by </a:t>
            </a:r>
            <a:r>
              <a:rPr sz="2300" spc="-50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 license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30" dirty="0">
                <a:solidFill>
                  <a:srgbClr val="003864"/>
                </a:solidFill>
                <a:latin typeface="Calibri"/>
                <a:cs typeface="Calibri"/>
              </a:rPr>
              <a:t>holder,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license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applicant,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or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certified license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exempt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child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care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40" dirty="0">
                <a:solidFill>
                  <a:srgbClr val="003864"/>
                </a:solidFill>
                <a:latin typeface="Calibri"/>
                <a:cs typeface="Calibri"/>
              </a:rPr>
              <a:t>center.</a:t>
            </a:r>
            <a:endParaRPr sz="2300">
              <a:latin typeface="Calibri"/>
              <a:cs typeface="Calibri"/>
            </a:endParaRPr>
          </a:p>
          <a:p>
            <a:pPr marL="241300" marR="198120" indent="-229235">
              <a:lnSpc>
                <a:spcPct val="100000"/>
              </a:lnSpc>
              <a:spcBef>
                <a:spcPts val="1989"/>
              </a:spcBef>
              <a:buFont typeface="Arial"/>
              <a:buChar char="•"/>
              <a:tabLst>
                <a:tab pos="241935" algn="l"/>
                <a:tab pos="6196330" algn="l"/>
              </a:tabLst>
            </a:pP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Any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variance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granted</a:t>
            </a:r>
            <a:r>
              <a:rPr sz="23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must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include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services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provide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and </a:t>
            </a:r>
            <a:r>
              <a:rPr sz="2300" spc="-50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conditions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that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minimize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risk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harm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 to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persons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program,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 given</a:t>
            </a:r>
            <a:r>
              <a:rPr sz="23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disqualifying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003864"/>
                </a:solidFill>
                <a:latin typeface="Calibri"/>
                <a:cs typeface="Calibri"/>
              </a:rPr>
              <a:t>characteristics</a:t>
            </a:r>
            <a:r>
              <a:rPr sz="23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3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3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300" spc="6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subject.	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3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3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003864"/>
                </a:solidFill>
                <a:latin typeface="Calibri"/>
                <a:cs typeface="Calibri"/>
              </a:rPr>
              <a:t>§</a:t>
            </a:r>
            <a:r>
              <a:rPr sz="23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003864"/>
                </a:solidFill>
                <a:latin typeface="Calibri"/>
                <a:cs typeface="Calibri"/>
              </a:rPr>
              <a:t>245C.30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5675630">
              <a:lnSpc>
                <a:spcPct val="100000"/>
              </a:lnSpc>
              <a:spcBef>
                <a:spcPts val="2435"/>
              </a:spcBef>
            </a:pPr>
            <a:r>
              <a:rPr spc="-20" dirty="0"/>
              <a:t>Post-Reconsideration</a:t>
            </a:r>
            <a:r>
              <a:rPr spc="-60" dirty="0"/>
              <a:t> </a:t>
            </a:r>
            <a:r>
              <a:rPr dirty="0"/>
              <a:t>Appeals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22222"/>
            <a:ext cx="10179050" cy="43249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First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time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r>
              <a:rPr sz="2800" spc="6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serious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and/or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recurring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maltreatment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preponderance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evidence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eligible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an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evidentiary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hearing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where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they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can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question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witnesses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offer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exhibits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 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Human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Services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Judge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or an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Administrative</a:t>
            </a:r>
            <a:r>
              <a:rPr sz="28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Law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Judge</a:t>
            </a:r>
            <a:endParaRPr sz="2800">
              <a:latin typeface="Calibri"/>
              <a:cs typeface="Calibri"/>
            </a:endParaRPr>
          </a:p>
          <a:p>
            <a:pPr marL="698500" marR="186055" lvl="1" indent="-228600">
              <a:lnSpc>
                <a:spcPts val="2590"/>
              </a:lnSpc>
              <a:spcBef>
                <a:spcPts val="157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If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is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conclusive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one</a:t>
            </a:r>
            <a:r>
              <a:rPr sz="24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reasons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listed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under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Minnesota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Statutes,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section 245C.29,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study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subject does not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have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fair </a:t>
            </a:r>
            <a:r>
              <a:rPr sz="2400" spc="-5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hearing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right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and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can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appeal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to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Court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4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Appeals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After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an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evidentiary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hearing,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study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subject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appeal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to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District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Court</a:t>
            </a:r>
            <a:endParaRPr sz="2400">
              <a:latin typeface="Calibri"/>
              <a:cs typeface="Calibri"/>
            </a:endParaRPr>
          </a:p>
          <a:p>
            <a:pPr marL="241300" marR="494030" indent="-229235">
              <a:lnSpc>
                <a:spcPts val="3030"/>
              </a:lnSpc>
              <a:spcBef>
                <a:spcPts val="2014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all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appeals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that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not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eligible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evidentiary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hearing,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appeal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right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is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Court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Appeals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2018 through 2019 data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R="1001394" algn="r">
              <a:lnSpc>
                <a:spcPct val="100000"/>
              </a:lnSpc>
              <a:spcBef>
                <a:spcPts val="2435"/>
              </a:spcBef>
            </a:pPr>
            <a:r>
              <a:rPr spc="-5" dirty="0"/>
              <a:t>2018-19</a:t>
            </a:r>
            <a:r>
              <a:rPr spc="-35" dirty="0"/>
              <a:t> </a:t>
            </a:r>
            <a:r>
              <a:rPr spc="-25" dirty="0"/>
              <a:t>Data</a:t>
            </a: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216152"/>
            <a:ext cx="12192000" cy="119380"/>
          </a:xfrm>
          <a:custGeom>
            <a:avLst/>
            <a:gdLst/>
            <a:ahLst/>
            <a:cxnLst/>
            <a:rect l="l" t="t" r="r" b="b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29216"/>
              </p:ext>
            </p:extLst>
          </p:nvPr>
        </p:nvGraphicFramePr>
        <p:xfrm>
          <a:off x="112776" y="2179192"/>
          <a:ext cx="11950700" cy="36188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Categories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80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Study</a:t>
                      </a:r>
                      <a:r>
                        <a:rPr sz="23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subjects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242,461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290,001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Disqualified</a:t>
                      </a:r>
                      <a:r>
                        <a:rPr sz="2300" spc="-5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(DQ)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4,414</a:t>
                      </a:r>
                      <a:r>
                        <a:rPr sz="2300" spc="-1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(1.8%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1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subjects)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5,749</a:t>
                      </a:r>
                      <a:r>
                        <a:rPr sz="2300" spc="-1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(1.9%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of</a:t>
                      </a:r>
                      <a:r>
                        <a:rPr sz="2300" spc="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subjects)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Did</a:t>
                      </a:r>
                      <a:r>
                        <a:rPr sz="23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request</a:t>
                      </a:r>
                      <a:r>
                        <a:rPr sz="2300" spc="-1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reconsideration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marL="1310005" marR="186690" indent="-11163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2,759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(62.5%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disqualified </a:t>
                      </a:r>
                      <a:r>
                        <a:rPr sz="2300" spc="-50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subjects)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marL="1539240" marR="414655" indent="-11163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3,848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(66.9%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disqualified </a:t>
                      </a:r>
                      <a:r>
                        <a:rPr sz="2300" spc="-50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subjects)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63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DQ</a:t>
                      </a:r>
                      <a:r>
                        <a:rPr sz="2300" spc="-3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rescinded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23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(1.4% 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reconsiderations)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62</a:t>
                      </a:r>
                      <a:r>
                        <a:rPr sz="2300" spc="-3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(2.9%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3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reconsiderations)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DQ</a:t>
                      </a:r>
                      <a:r>
                        <a:rPr sz="23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set</a:t>
                      </a:r>
                      <a:r>
                        <a:rPr sz="2300" spc="-2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aside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1,347</a:t>
                      </a:r>
                      <a:r>
                        <a:rPr sz="2300" spc="-3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(74%</a:t>
                      </a:r>
                      <a:r>
                        <a:rPr sz="23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23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reconsiderations)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1,491</a:t>
                      </a:r>
                      <a:r>
                        <a:rPr sz="2300" spc="-2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(70%</a:t>
                      </a:r>
                      <a:r>
                        <a:rPr sz="2300" spc="-1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spc="-5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2300" spc="-10" dirty="0">
                          <a:solidFill>
                            <a:srgbClr val="003864"/>
                          </a:solidFill>
                          <a:latin typeface="Calibri"/>
                          <a:cs typeface="Calibri"/>
                        </a:rPr>
                        <a:t>reconsiderations)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R="1003300" algn="r">
              <a:lnSpc>
                <a:spcPct val="100000"/>
              </a:lnSpc>
              <a:spcBef>
                <a:spcPts val="2435"/>
              </a:spcBef>
            </a:pPr>
            <a:r>
              <a:rPr spc="-5" dirty="0"/>
              <a:t>Thank</a:t>
            </a:r>
            <a:r>
              <a:rPr spc="-60" dirty="0"/>
              <a:t> </a:t>
            </a:r>
            <a:r>
              <a:rPr spc="-15" dirty="0"/>
              <a:t>you!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7738" y="3028314"/>
            <a:ext cx="5709920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Thank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you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 your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time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today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400"/>
              </a:spcBef>
            </a:pP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your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participation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this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60" dirty="0">
                <a:solidFill>
                  <a:srgbClr val="003864"/>
                </a:solidFill>
                <a:latin typeface="Calibri"/>
                <a:cs typeface="Calibri"/>
              </a:rPr>
              <a:t>Task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Force.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R="1001394" algn="r">
              <a:lnSpc>
                <a:spcPct val="100000"/>
              </a:lnSpc>
              <a:spcBef>
                <a:spcPts val="2435"/>
              </a:spcBef>
            </a:pPr>
            <a:r>
              <a:rPr spc="-10" dirty="0"/>
              <a:t>Introduction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64893"/>
            <a:ext cx="10118090" cy="3949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80645" indent="-2292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conducts</a:t>
            </a:r>
            <a:r>
              <a:rPr sz="2800" spc="5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programs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licensed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certified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DHS,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Department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Health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(MDH),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Department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Corrections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(DOC),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Department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Transportation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(MnDOT),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 </a:t>
            </a:r>
            <a:r>
              <a:rPr sz="2800" spc="-6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unlicensed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programs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as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required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statute</a:t>
            </a:r>
            <a:endParaRPr sz="2800">
              <a:latin typeface="Calibri"/>
              <a:cs typeface="Calibri"/>
            </a:endParaRPr>
          </a:p>
          <a:p>
            <a:pPr marL="241300" marR="5080" indent="-229235" algn="just">
              <a:lnSpc>
                <a:spcPct val="100000"/>
              </a:lnSpc>
              <a:spcBef>
                <a:spcPts val="201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Background studies conducted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by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DHS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are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conducted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under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Chapter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245C,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are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generally required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for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individuals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who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seek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to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provide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services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children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vulnerable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adults</a:t>
            </a:r>
            <a:endParaRPr sz="2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00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Some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also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governed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requirements</a:t>
            </a:r>
            <a:r>
              <a:rPr sz="28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federal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laws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1957070">
              <a:lnSpc>
                <a:spcPct val="100000"/>
              </a:lnSpc>
              <a:spcBef>
                <a:spcPts val="2435"/>
              </a:spcBef>
            </a:pPr>
            <a:r>
              <a:rPr dirty="0"/>
              <a:t>Who</a:t>
            </a:r>
            <a:r>
              <a:rPr spc="-5" dirty="0"/>
              <a:t> </a:t>
            </a:r>
            <a:r>
              <a:rPr dirty="0"/>
              <a:t>is</a:t>
            </a:r>
            <a:r>
              <a:rPr spc="-5" dirty="0"/>
              <a:t> </a:t>
            </a:r>
            <a:r>
              <a:rPr spc="-15" dirty="0"/>
              <a:t>Required</a:t>
            </a:r>
            <a:r>
              <a:rPr spc="-50" dirty="0"/>
              <a:t> </a:t>
            </a:r>
            <a:r>
              <a:rPr spc="-25" dirty="0"/>
              <a:t>to</a:t>
            </a:r>
            <a:r>
              <a:rPr spc="-10" dirty="0"/>
              <a:t> </a:t>
            </a:r>
            <a:r>
              <a:rPr spc="-25" dirty="0"/>
              <a:t>Have</a:t>
            </a:r>
            <a:r>
              <a:rPr spc="-30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DHS</a:t>
            </a:r>
            <a:r>
              <a:rPr spc="-25" dirty="0"/>
              <a:t> </a:t>
            </a:r>
            <a:r>
              <a:rPr spc="-10" dirty="0"/>
              <a:t>Background</a:t>
            </a:r>
            <a:r>
              <a:rPr spc="5" dirty="0"/>
              <a:t> </a:t>
            </a:r>
            <a:r>
              <a:rPr spc="-5" dirty="0"/>
              <a:t>Study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387654"/>
            <a:ext cx="10179050" cy="452945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228600" marR="687070" indent="-228600" algn="r">
              <a:lnSpc>
                <a:spcPct val="100000"/>
              </a:lnSpc>
              <a:spcBef>
                <a:spcPts val="1115"/>
              </a:spcBef>
              <a:buFont typeface="Arial"/>
              <a:buChar char="•"/>
              <a:tabLst>
                <a:tab pos="228600" algn="l"/>
                <a:tab pos="229235" algn="l"/>
              </a:tabLst>
            </a:pP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State</a:t>
            </a:r>
            <a:r>
              <a:rPr sz="20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statutes</a:t>
            </a:r>
            <a:r>
              <a:rPr sz="20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determine</a:t>
            </a:r>
            <a:r>
              <a:rPr sz="20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who</a:t>
            </a:r>
            <a:r>
              <a:rPr sz="20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0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required</a:t>
            </a:r>
            <a:r>
              <a:rPr sz="20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0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3864"/>
                </a:solidFill>
                <a:latin typeface="Calibri"/>
                <a:cs typeface="Calibri"/>
              </a:rPr>
              <a:t>have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0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study under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Chapter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245C</a:t>
            </a:r>
            <a:endParaRPr sz="2000">
              <a:latin typeface="Calibri"/>
              <a:cs typeface="Calibri"/>
            </a:endParaRPr>
          </a:p>
          <a:p>
            <a:pPr marL="227965" marR="638810" lvl="1" indent="-227965" algn="r">
              <a:lnSpc>
                <a:spcPts val="2160"/>
              </a:lnSpc>
              <a:spcBef>
                <a:spcPts val="1019"/>
              </a:spcBef>
              <a:buFont typeface="Arial"/>
              <a:buChar char="•"/>
              <a:tabLst>
                <a:tab pos="227965" algn="l"/>
                <a:tab pos="228600" algn="l"/>
              </a:tabLst>
            </a:pP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Most</a:t>
            </a:r>
            <a:r>
              <a:rPr sz="20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listed</a:t>
            </a:r>
            <a:r>
              <a:rPr sz="20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0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r>
              <a:rPr sz="20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Act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itself</a:t>
            </a:r>
            <a:r>
              <a:rPr sz="20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(</a:t>
            </a:r>
            <a:r>
              <a:rPr sz="2000" i="1" dirty="0">
                <a:solidFill>
                  <a:srgbClr val="003864"/>
                </a:solidFill>
                <a:latin typeface="Calibri"/>
                <a:cs typeface="Calibri"/>
              </a:rPr>
              <a:t>see</a:t>
            </a:r>
            <a:r>
              <a:rPr sz="2000" i="1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§245C.03,</a:t>
            </a:r>
            <a:r>
              <a:rPr sz="20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§245C.031,</a:t>
            </a:r>
            <a:endParaRPr sz="2000">
              <a:latin typeface="Calibri"/>
              <a:cs typeface="Calibri"/>
            </a:endParaRPr>
          </a:p>
          <a:p>
            <a:pPr marL="698500">
              <a:lnSpc>
                <a:spcPts val="2160"/>
              </a:lnSpc>
            </a:pP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§245C.032)</a:t>
            </a:r>
            <a:endParaRPr sz="2000">
              <a:latin typeface="Calibri"/>
              <a:cs typeface="Calibri"/>
            </a:endParaRPr>
          </a:p>
          <a:p>
            <a:pPr marL="698500" marR="434975" lvl="1" indent="-228600">
              <a:lnSpc>
                <a:spcPts val="1920"/>
              </a:lnSpc>
              <a:spcBef>
                <a:spcPts val="148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Provider-specific</a:t>
            </a:r>
            <a:r>
              <a:rPr sz="20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statutes,</a:t>
            </a:r>
            <a:r>
              <a:rPr sz="20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such</a:t>
            </a:r>
            <a:r>
              <a:rPr sz="20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as</a:t>
            </a:r>
            <a:r>
              <a:rPr sz="20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MDH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statutes,</a:t>
            </a:r>
            <a:r>
              <a:rPr sz="20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also</a:t>
            </a:r>
            <a:r>
              <a:rPr sz="20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require</a:t>
            </a:r>
            <a:r>
              <a:rPr sz="20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0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r>
              <a:rPr sz="20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under </a:t>
            </a:r>
            <a:r>
              <a:rPr sz="2000" spc="-434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Chapter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245C.</a:t>
            </a:r>
            <a:endParaRPr sz="20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54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Examples of</a:t>
            </a:r>
            <a:r>
              <a:rPr sz="20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programs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requiring </a:t>
            </a:r>
            <a:r>
              <a:rPr sz="20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0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0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0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endParaRPr sz="2000">
              <a:latin typeface="Calibri"/>
              <a:cs typeface="Calibri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151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DHS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Licensed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Programs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(Minn.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Stat.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ch. 245A) (e.g., child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care, 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foster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care, substance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use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disorder treatment </a:t>
            </a:r>
            <a:r>
              <a:rPr sz="1700" spc="-3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programs,</a:t>
            </a:r>
            <a:r>
              <a:rPr sz="1700"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home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17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community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based</a:t>
            </a:r>
            <a:r>
              <a:rPr sz="17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programs)</a:t>
            </a:r>
            <a:endParaRPr sz="1700">
              <a:latin typeface="Calibri"/>
              <a:cs typeface="Calibri"/>
            </a:endParaRPr>
          </a:p>
          <a:p>
            <a:pPr marL="698500" marR="229235" lvl="1" indent="-228600">
              <a:lnSpc>
                <a:spcPct val="80000"/>
              </a:lnSpc>
              <a:spcBef>
                <a:spcPts val="15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MDH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Licensed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Programs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(Minn.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Stat.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§144.057) (e.g.,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hospitals,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nursing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homes,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assisted living, home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care, </a:t>
            </a:r>
            <a:r>
              <a:rPr sz="1700" spc="-37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boarding</a:t>
            </a:r>
            <a:r>
              <a:rPr sz="17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care)</a:t>
            </a:r>
            <a:endParaRPr sz="1700">
              <a:latin typeface="Calibri"/>
              <a:cs typeface="Calibri"/>
            </a:endParaRPr>
          </a:p>
          <a:p>
            <a:pPr marL="698500" lvl="1" indent="-229235">
              <a:lnSpc>
                <a:spcPts val="1835"/>
              </a:lnSpc>
              <a:spcBef>
                <a:spcPts val="109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Special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Transportation</a:t>
            </a:r>
            <a:r>
              <a:rPr sz="1700"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Providers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(Minn.</a:t>
            </a:r>
            <a:r>
              <a:rPr sz="17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 §174.30,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subd.</a:t>
            </a:r>
            <a:r>
              <a:rPr sz="17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10)</a:t>
            </a:r>
            <a:r>
              <a:rPr sz="17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(certified</a:t>
            </a:r>
            <a:r>
              <a:rPr sz="17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by</a:t>
            </a:r>
            <a:r>
              <a:rPr sz="17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MnDOT</a:t>
            </a:r>
            <a:r>
              <a:rPr sz="17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to provide</a:t>
            </a:r>
            <a:endParaRPr sz="1700">
              <a:latin typeface="Calibri"/>
              <a:cs typeface="Calibri"/>
            </a:endParaRPr>
          </a:p>
          <a:p>
            <a:pPr marL="698500">
              <a:lnSpc>
                <a:spcPts val="1835"/>
              </a:lnSpc>
            </a:pP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nonemergency</a:t>
            </a:r>
            <a:r>
              <a:rPr sz="17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medical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transportation)</a:t>
            </a:r>
            <a:endParaRPr sz="17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Personal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Provider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003864"/>
                </a:solidFill>
                <a:latin typeface="Calibri"/>
                <a:cs typeface="Calibri"/>
              </a:rPr>
              <a:t>Organizations</a:t>
            </a:r>
            <a:r>
              <a:rPr sz="17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(Minn.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ch. 256B)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 (providing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5" dirty="0">
                <a:solidFill>
                  <a:srgbClr val="003864"/>
                </a:solidFill>
                <a:latin typeface="Calibri"/>
                <a:cs typeface="Calibri"/>
              </a:rPr>
              <a:t>personal</a:t>
            </a:r>
            <a:r>
              <a:rPr sz="17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care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003864"/>
                </a:solidFill>
                <a:latin typeface="Calibri"/>
                <a:cs typeface="Calibri"/>
              </a:rPr>
              <a:t>attendant</a:t>
            </a:r>
            <a:r>
              <a:rPr sz="17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003864"/>
                </a:solidFill>
                <a:latin typeface="Calibri"/>
                <a:cs typeface="Calibri"/>
              </a:rPr>
              <a:t>services)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6555105">
              <a:lnSpc>
                <a:spcPct val="100000"/>
              </a:lnSpc>
              <a:spcBef>
                <a:spcPts val="2435"/>
              </a:spcBef>
            </a:pP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5" dirty="0"/>
              <a:t>Study</a:t>
            </a:r>
            <a:r>
              <a:rPr spc="-40" dirty="0"/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spc="-10" dirty="0"/>
              <a:t>Initiated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640080" marR="162560" indent="-2286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640715" algn="l"/>
              </a:tabLst>
            </a:pPr>
            <a:r>
              <a:rPr spc="-35" dirty="0"/>
              <a:t>Generally,</a:t>
            </a:r>
            <a:r>
              <a:rPr spc="1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spc="-10" dirty="0"/>
              <a:t>study</a:t>
            </a:r>
            <a:r>
              <a:rPr spc="-15" dirty="0"/>
              <a:t> </a:t>
            </a:r>
            <a:r>
              <a:rPr spc="-10" dirty="0"/>
              <a:t>must</a:t>
            </a:r>
            <a:r>
              <a:rPr dirty="0"/>
              <a:t> </a:t>
            </a:r>
            <a:r>
              <a:rPr spc="-5" dirty="0"/>
              <a:t>be</a:t>
            </a:r>
            <a:r>
              <a:rPr spc="-10" dirty="0"/>
              <a:t> initiated </a:t>
            </a:r>
            <a:r>
              <a:rPr spc="-30" dirty="0"/>
              <a:t>before</a:t>
            </a:r>
            <a:r>
              <a:rPr spc="-1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study</a:t>
            </a:r>
            <a:r>
              <a:rPr dirty="0"/>
              <a:t> </a:t>
            </a:r>
            <a:r>
              <a:rPr spc="-5" dirty="0"/>
              <a:t>subject </a:t>
            </a:r>
            <a:r>
              <a:rPr spc="-660" dirty="0"/>
              <a:t> </a:t>
            </a:r>
            <a:r>
              <a:rPr spc="-5" dirty="0"/>
              <a:t>begins </a:t>
            </a:r>
            <a:r>
              <a:rPr spc="-10" dirty="0"/>
              <a:t>providing</a:t>
            </a:r>
            <a:r>
              <a:rPr spc="5" dirty="0"/>
              <a:t> </a:t>
            </a:r>
            <a:r>
              <a:rPr spc="-10" dirty="0"/>
              <a:t>direct</a:t>
            </a:r>
            <a:r>
              <a:rPr dirty="0"/>
              <a:t> </a:t>
            </a:r>
            <a:r>
              <a:rPr spc="-15" dirty="0"/>
              <a:t>contact</a:t>
            </a:r>
            <a:r>
              <a:rPr spc="-45" dirty="0"/>
              <a:t> </a:t>
            </a:r>
            <a:r>
              <a:rPr spc="-5" dirty="0"/>
              <a:t>services.</a:t>
            </a:r>
          </a:p>
          <a:p>
            <a:pPr marL="640080" marR="427990" indent="-228600">
              <a:lnSpc>
                <a:spcPts val="3240"/>
              </a:lnSpc>
              <a:spcBef>
                <a:spcPts val="1505"/>
              </a:spcBef>
              <a:buFont typeface="Arial"/>
              <a:buChar char="•"/>
              <a:tabLst>
                <a:tab pos="640715" algn="l"/>
              </a:tabLst>
            </a:pPr>
            <a:r>
              <a:rPr spc="-5" dirty="0"/>
              <a:t>Whether</a:t>
            </a:r>
            <a:r>
              <a:rPr spc="-1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10" dirty="0"/>
              <a:t>study</a:t>
            </a:r>
            <a:r>
              <a:rPr dirty="0"/>
              <a:t> </a:t>
            </a:r>
            <a:r>
              <a:rPr spc="-5" dirty="0"/>
              <a:t>subject</a:t>
            </a:r>
            <a:r>
              <a:rPr spc="-35" dirty="0"/>
              <a:t> </a:t>
            </a:r>
            <a:r>
              <a:rPr spc="-20" dirty="0"/>
              <a:t>may</a:t>
            </a:r>
            <a:r>
              <a:rPr spc="-5" dirty="0"/>
              <a:t> </a:t>
            </a:r>
            <a:r>
              <a:rPr spc="-15" dirty="0"/>
              <a:t>provide</a:t>
            </a:r>
            <a:r>
              <a:rPr spc="10" dirty="0"/>
              <a:t> </a:t>
            </a:r>
            <a:r>
              <a:rPr spc="-5" dirty="0"/>
              <a:t>services</a:t>
            </a:r>
            <a:r>
              <a:rPr spc="-20" dirty="0"/>
              <a:t> </a:t>
            </a:r>
            <a:r>
              <a:rPr spc="-25" dirty="0"/>
              <a:t>before</a:t>
            </a:r>
            <a:r>
              <a:rPr dirty="0"/>
              <a:t> </a:t>
            </a:r>
            <a:r>
              <a:rPr spc="-5" dirty="0"/>
              <a:t>their </a:t>
            </a:r>
            <a:r>
              <a:rPr spc="-665" dirty="0"/>
              <a:t> </a:t>
            </a:r>
            <a:r>
              <a:rPr spc="-10" dirty="0"/>
              <a:t>study</a:t>
            </a:r>
            <a:r>
              <a:rPr dirty="0"/>
              <a:t> is</a:t>
            </a:r>
            <a:r>
              <a:rPr spc="-10" dirty="0"/>
              <a:t> </a:t>
            </a:r>
            <a:r>
              <a:rPr spc="-15" dirty="0"/>
              <a:t>completed</a:t>
            </a:r>
            <a:r>
              <a:rPr spc="-10" dirty="0"/>
              <a:t> depends</a:t>
            </a:r>
            <a:r>
              <a:rPr spc="-5" dirty="0"/>
              <a:t> on</a:t>
            </a:r>
            <a:r>
              <a:rPr dirty="0"/>
              <a:t> the</a:t>
            </a:r>
            <a:r>
              <a:rPr spc="-15" dirty="0"/>
              <a:t> provider</a:t>
            </a:r>
            <a:r>
              <a:rPr spc="-10" dirty="0"/>
              <a:t> </a:t>
            </a:r>
            <a:r>
              <a:rPr spc="-5" dirty="0"/>
              <a:t>type.</a:t>
            </a:r>
          </a:p>
          <a:p>
            <a:pPr marL="1097280" marR="94615" lvl="1" indent="-228600">
              <a:lnSpc>
                <a:spcPts val="2590"/>
              </a:lnSpc>
              <a:spcBef>
                <a:spcPts val="1530"/>
              </a:spcBef>
              <a:buFont typeface="Arial"/>
              <a:buChar char="•"/>
              <a:tabLst>
                <a:tab pos="1097915" algn="l"/>
              </a:tabLst>
            </a:pP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For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most provider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types, the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study subject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may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work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while their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study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400" spc="-5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being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processed.</a:t>
            </a:r>
            <a:endParaRPr sz="2400">
              <a:latin typeface="Calibri"/>
              <a:cs typeface="Calibri"/>
            </a:endParaRPr>
          </a:p>
          <a:p>
            <a:pPr marL="1097280" marR="5080" lvl="1" indent="-228600">
              <a:lnSpc>
                <a:spcPts val="2590"/>
              </a:lnSpc>
              <a:spcBef>
                <a:spcPts val="1505"/>
              </a:spcBef>
              <a:buFont typeface="Arial"/>
              <a:buChar char="•"/>
              <a:tabLst>
                <a:tab pos="1097915" algn="l"/>
              </a:tabLst>
            </a:pP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For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some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provider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types, the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study subject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prohibited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from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working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until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their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background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results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 a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clearance,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set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aside,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or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variance.</a:t>
            </a:r>
            <a:endParaRPr sz="2400">
              <a:latin typeface="Calibri"/>
              <a:cs typeface="Calibri"/>
            </a:endParaRPr>
          </a:p>
          <a:p>
            <a:pPr marL="1097280" lvl="1" indent="-228600">
              <a:lnSpc>
                <a:spcPts val="2735"/>
              </a:lnSpc>
              <a:spcBef>
                <a:spcPts val="1180"/>
              </a:spcBef>
              <a:buFont typeface="Arial"/>
              <a:buChar char="•"/>
              <a:tabLst>
                <a:tab pos="1097915" algn="l"/>
              </a:tabLst>
            </a:pP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See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generally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§245C.03,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§245C.04,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§245C.13,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§245C.17,</a:t>
            </a:r>
            <a:endParaRPr sz="2400">
              <a:latin typeface="Calibri"/>
              <a:cs typeface="Calibri"/>
            </a:endParaRPr>
          </a:p>
          <a:p>
            <a:pPr marL="1097280">
              <a:lnSpc>
                <a:spcPts val="2735"/>
              </a:lnSpc>
            </a:pPr>
            <a:r>
              <a:rPr sz="2400" spc="-5" dirty="0"/>
              <a:t>§174.30,</a:t>
            </a:r>
            <a:r>
              <a:rPr sz="2400" spc="-20" dirty="0"/>
              <a:t> </a:t>
            </a:r>
            <a:r>
              <a:rPr sz="2400" spc="-5" dirty="0"/>
              <a:t>subd.</a:t>
            </a:r>
            <a:r>
              <a:rPr sz="2400" spc="-20" dirty="0"/>
              <a:t> </a:t>
            </a:r>
            <a:r>
              <a:rPr sz="2400" spc="-5" dirty="0"/>
              <a:t>10,</a:t>
            </a:r>
            <a:r>
              <a:rPr sz="2400" spc="-35" dirty="0"/>
              <a:t> </a:t>
            </a:r>
            <a:r>
              <a:rPr sz="2400" spc="-5" dirty="0"/>
              <a:t>§144.057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6440805">
              <a:lnSpc>
                <a:spcPct val="100000"/>
              </a:lnSpc>
              <a:spcBef>
                <a:spcPts val="2435"/>
              </a:spcBef>
            </a:pP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5" dirty="0"/>
              <a:t>Study</a:t>
            </a:r>
            <a:r>
              <a:rPr spc="-40" dirty="0"/>
              <a:t> </a:t>
            </a:r>
            <a:r>
              <a:rPr dirty="0"/>
              <a:t>is</a:t>
            </a:r>
            <a:r>
              <a:rPr spc="-15" dirty="0"/>
              <a:t> Received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1526794"/>
            <a:ext cx="9824720" cy="42729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185420" indent="-229235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Within 3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working 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days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after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received,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Commissioner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600" spc="-5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required</a:t>
            </a:r>
            <a:r>
              <a:rPr sz="26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notify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6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and the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provider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results:</a:t>
            </a:r>
            <a:endParaRPr sz="26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Cleared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21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Disqualified</a:t>
            </a:r>
            <a:endParaRPr sz="24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21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More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time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needed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complete</a:t>
            </a:r>
            <a:r>
              <a:rPr sz="24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ts val="2810"/>
              </a:lnSpc>
              <a:spcBef>
                <a:spcPts val="2039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If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more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time is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needed,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Commissioner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must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also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notify whether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 </a:t>
            </a:r>
            <a:r>
              <a:rPr sz="2600" spc="-5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 subject 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may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work,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and if 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so,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whether they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are required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to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be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supervised</a:t>
            </a:r>
            <a:r>
              <a:rPr sz="26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while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6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processing</a:t>
            </a:r>
            <a:endParaRPr sz="26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635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§245C.13,</a:t>
            </a:r>
            <a:r>
              <a:rPr sz="2600" spc="-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§245C.17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7815580">
              <a:lnSpc>
                <a:spcPct val="100000"/>
              </a:lnSpc>
              <a:spcBef>
                <a:spcPts val="2435"/>
              </a:spcBef>
            </a:pPr>
            <a:r>
              <a:rPr spc="-25" dirty="0"/>
              <a:t>Records</a:t>
            </a:r>
            <a:r>
              <a:rPr spc="-45" dirty="0"/>
              <a:t> </a:t>
            </a:r>
            <a:r>
              <a:rPr spc="-20" dirty="0"/>
              <a:t>Reviewed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1345067"/>
            <a:ext cx="9717405" cy="4467225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280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all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studies,</a:t>
            </a:r>
            <a:r>
              <a:rPr sz="26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is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required</a:t>
            </a:r>
            <a:r>
              <a:rPr sz="26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review:</a:t>
            </a:r>
            <a:endParaRPr sz="26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BCA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(Bureau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 of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Criminal Apprehension)</a:t>
            </a:r>
            <a:r>
              <a:rPr sz="22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records</a:t>
            </a:r>
            <a:endParaRPr sz="22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7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Minnesota</a:t>
            </a:r>
            <a:r>
              <a:rPr sz="22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maltreatment</a:t>
            </a:r>
            <a:r>
              <a:rPr sz="22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information</a:t>
            </a:r>
            <a:endParaRPr sz="2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365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With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reasonable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cause,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 also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review:</a:t>
            </a:r>
            <a:endParaRPr sz="26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8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Court</a:t>
            </a:r>
            <a:r>
              <a:rPr sz="22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records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 (adult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&amp;</a:t>
            </a:r>
            <a:r>
              <a:rPr sz="22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juvenile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 records)</a:t>
            </a:r>
            <a:endParaRPr sz="22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7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Arrest</a:t>
            </a:r>
            <a:r>
              <a:rPr sz="22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200" spc="-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investigative records</a:t>
            </a:r>
            <a:endParaRPr sz="22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69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National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Crime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Information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003864"/>
                </a:solidFill>
                <a:latin typeface="Calibri"/>
                <a:cs typeface="Calibri"/>
              </a:rPr>
              <a:t>System</a:t>
            </a:r>
            <a:r>
              <a:rPr sz="22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(FBI)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records</a:t>
            </a:r>
            <a:endParaRPr sz="22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97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2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§245C.08</a:t>
            </a:r>
            <a:endParaRPr sz="2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355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Federal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laws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require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3864"/>
                </a:solidFill>
                <a:latin typeface="Calibri"/>
                <a:cs typeface="Calibri"/>
              </a:rPr>
              <a:t>review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3864"/>
                </a:solidFill>
                <a:latin typeface="Calibri"/>
                <a:cs typeface="Calibri"/>
              </a:rPr>
              <a:t>additional</a:t>
            </a:r>
            <a:r>
              <a:rPr sz="2600" spc="-15" dirty="0">
                <a:solidFill>
                  <a:srgbClr val="003864"/>
                </a:solidFill>
                <a:latin typeface="Calibri"/>
                <a:cs typeface="Calibri"/>
              </a:rPr>
              <a:t> records 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6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some</a:t>
            </a:r>
            <a:r>
              <a:rPr sz="26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003864"/>
                </a:solidFill>
                <a:latin typeface="Calibri"/>
                <a:cs typeface="Calibri"/>
              </a:rPr>
              <a:t>studies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5927725">
              <a:lnSpc>
                <a:spcPct val="100000"/>
              </a:lnSpc>
              <a:spcBef>
                <a:spcPts val="2435"/>
              </a:spcBef>
            </a:pPr>
            <a:r>
              <a:rPr spc="-10" dirty="0"/>
              <a:t>Grounds</a:t>
            </a:r>
            <a:r>
              <a:rPr spc="-40" dirty="0"/>
              <a:t> </a:t>
            </a:r>
            <a:r>
              <a:rPr spc="-20" dirty="0"/>
              <a:t>For</a:t>
            </a:r>
            <a:r>
              <a:rPr spc="-45" dirty="0"/>
              <a:t> </a:t>
            </a:r>
            <a:r>
              <a:rPr spc="-5" dirty="0"/>
              <a:t>Disqualification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207922"/>
            <a:ext cx="10341610" cy="4844415"/>
          </a:xfrm>
          <a:prstGeom prst="rect">
            <a:avLst/>
          </a:prstGeom>
        </p:spPr>
        <p:txBody>
          <a:bodyPr vert="horz" wrap="square" lIns="0" tIns="2006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58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2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criteria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listed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§245C.14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2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47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r>
              <a:rPr sz="22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result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from</a:t>
            </a:r>
            <a:r>
              <a:rPr sz="22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any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22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following:</a:t>
            </a:r>
            <a:endParaRPr sz="22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8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1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conviction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an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offense</a:t>
            </a:r>
            <a:r>
              <a:rPr sz="1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listed</a:t>
            </a:r>
            <a:r>
              <a:rPr sz="1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1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7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admission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3864"/>
                </a:solidFill>
                <a:latin typeface="Calibri"/>
                <a:cs typeface="Calibri"/>
              </a:rPr>
              <a:t>Alford</a:t>
            </a:r>
            <a:r>
              <a:rPr sz="1800" i="1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plea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an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offense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listed</a:t>
            </a:r>
            <a:r>
              <a:rPr sz="1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1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6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preponderance</a:t>
            </a:r>
            <a:r>
              <a:rPr sz="1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evidence</a:t>
            </a:r>
            <a:r>
              <a:rPr sz="1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determination</a:t>
            </a:r>
            <a:r>
              <a:rPr sz="1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that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meets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the</a:t>
            </a:r>
            <a:r>
              <a:rPr sz="1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elements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an</a:t>
            </a:r>
            <a:r>
              <a:rPr sz="1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offense</a:t>
            </a:r>
            <a:r>
              <a:rPr sz="1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listed</a:t>
            </a:r>
            <a:r>
              <a:rPr sz="1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1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1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7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substantiated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maltreatment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(serious</a:t>
            </a: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and/or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 recurring)</a:t>
            </a:r>
            <a:endParaRPr sz="1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7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involuntary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termination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parental </a:t>
            </a:r>
            <a:r>
              <a:rPr sz="1800" spc="-5" dirty="0">
                <a:solidFill>
                  <a:srgbClr val="003864"/>
                </a:solidFill>
                <a:latin typeface="Calibri"/>
                <a:cs typeface="Calibri"/>
              </a:rPr>
              <a:t>rights</a:t>
            </a:r>
            <a:endParaRPr sz="1800">
              <a:latin typeface="Calibri"/>
              <a:cs typeface="Calibri"/>
            </a:endParaRPr>
          </a:p>
          <a:p>
            <a:pPr marL="698500" lvl="1" indent="-229235">
              <a:lnSpc>
                <a:spcPct val="100000"/>
              </a:lnSpc>
              <a:spcBef>
                <a:spcPts val="107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certain</a:t>
            </a:r>
            <a:r>
              <a:rPr sz="1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administrative</a:t>
            </a:r>
            <a:r>
              <a:rPr sz="1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ts val="2375"/>
              </a:lnSpc>
              <a:spcBef>
                <a:spcPts val="144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Disqualifications</a:t>
            </a:r>
            <a:r>
              <a:rPr sz="22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can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result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from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Minnesota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records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records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from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another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jurisdiction</a:t>
            </a:r>
            <a:r>
              <a:rPr sz="22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-</a:t>
            </a:r>
            <a:endParaRPr sz="2200">
              <a:latin typeface="Calibri"/>
              <a:cs typeface="Calibri"/>
            </a:endParaRPr>
          </a:p>
          <a:p>
            <a:pPr marL="241300">
              <a:lnSpc>
                <a:spcPts val="2375"/>
              </a:lnSpc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Minn.</a:t>
            </a:r>
            <a:r>
              <a:rPr sz="22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 §245C.15, §245C.08</a:t>
            </a:r>
            <a:endParaRPr sz="2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48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2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periods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are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7,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10,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15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years</a:t>
            </a:r>
            <a:r>
              <a:rPr sz="2200" dirty="0">
                <a:solidFill>
                  <a:srgbClr val="003864"/>
                </a:solidFill>
                <a:latin typeface="Calibri"/>
                <a:cs typeface="Calibri"/>
              </a:rPr>
              <a:t> or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3864"/>
                </a:solidFill>
                <a:latin typeface="Calibri"/>
                <a:cs typeface="Calibri"/>
              </a:rPr>
              <a:t>permanent</a:t>
            </a:r>
            <a:r>
              <a:rPr sz="2200" spc="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-</a:t>
            </a:r>
            <a:r>
              <a:rPr sz="22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Minn. </a:t>
            </a:r>
            <a:r>
              <a:rPr sz="22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2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5386070">
              <a:lnSpc>
                <a:spcPct val="100000"/>
              </a:lnSpc>
              <a:spcBef>
                <a:spcPts val="2435"/>
              </a:spcBef>
            </a:pPr>
            <a:r>
              <a:rPr spc="-10" dirty="0"/>
              <a:t>Preponderance</a:t>
            </a:r>
            <a:r>
              <a:rPr spc="-70" dirty="0"/>
              <a:t> </a:t>
            </a:r>
            <a:r>
              <a:rPr spc="-5"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spc="-15" dirty="0"/>
              <a:t>Evidence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338256"/>
            <a:ext cx="10196195" cy="4671060"/>
          </a:xfrm>
          <a:prstGeom prst="rect">
            <a:avLst/>
          </a:prstGeom>
        </p:spPr>
        <p:txBody>
          <a:bodyPr vert="horz" wrap="square" lIns="0" tIns="2387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88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“More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likely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than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not”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standard</a:t>
            </a:r>
            <a:r>
              <a:rPr sz="28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proof</a:t>
            </a:r>
            <a:endParaRPr sz="2800">
              <a:latin typeface="Calibri"/>
              <a:cs typeface="Calibri"/>
            </a:endParaRPr>
          </a:p>
          <a:p>
            <a:pPr marL="698500" marR="977265" lvl="1" indent="-228600">
              <a:lnSpc>
                <a:spcPct val="100000"/>
              </a:lnSpc>
              <a:spcBef>
                <a:spcPts val="153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Lower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standard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than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proof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than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for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criminal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conviction,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but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still</a:t>
            </a:r>
            <a:r>
              <a:rPr sz="2400" spc="-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need </a:t>
            </a:r>
            <a:r>
              <a:rPr sz="2400" spc="-5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sufficient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evidence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 the 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record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support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finding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19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DHS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reviews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investigation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records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from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law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enforcement,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courts,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 </a:t>
            </a:r>
            <a:r>
              <a:rPr sz="2800" spc="-6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maltreatment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3864"/>
                </a:solidFill>
                <a:latin typeface="Calibri"/>
                <a:cs typeface="Calibri"/>
              </a:rPr>
              <a:t>investigators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to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determine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whether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it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more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likely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than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not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that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the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800" spc="4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committed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disqualifying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conduct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under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§245C.15</a:t>
            </a:r>
            <a:endParaRPr sz="2800">
              <a:latin typeface="Calibri"/>
              <a:cs typeface="Calibri"/>
            </a:endParaRPr>
          </a:p>
          <a:p>
            <a:pPr marL="241300" marR="184150" indent="-229235">
              <a:lnSpc>
                <a:spcPct val="100000"/>
              </a:lnSpc>
              <a:spcBef>
                <a:spcPts val="201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challenge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this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800" spc="7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on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reconsideration </a:t>
            </a:r>
            <a:r>
              <a:rPr sz="2800" spc="-6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at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evidentiary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hearing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if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request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made timely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4"/>
          </a:solidFill>
        </p:spPr>
        <p:txBody>
          <a:bodyPr vert="horz" wrap="square" lIns="0" tIns="309245" rIns="0" bIns="0" rtlCol="0">
            <a:spAutoFit/>
          </a:bodyPr>
          <a:lstStyle/>
          <a:p>
            <a:pPr marL="5601335">
              <a:lnSpc>
                <a:spcPct val="100000"/>
              </a:lnSpc>
              <a:spcBef>
                <a:spcPts val="2435"/>
              </a:spcBef>
            </a:pPr>
            <a:r>
              <a:rPr spc="-10" dirty="0"/>
              <a:t>Maltreatment</a:t>
            </a:r>
            <a:r>
              <a:rPr spc="-75" dirty="0"/>
              <a:t> </a:t>
            </a:r>
            <a:r>
              <a:rPr spc="-10" dirty="0"/>
              <a:t>Determinations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1</a:t>
            </a:r>
            <a:r>
              <a:rPr spc="5" dirty="0"/>
              <a:t>0</a:t>
            </a:r>
            <a:r>
              <a:rPr dirty="0"/>
              <a:t>/1</a:t>
            </a:r>
            <a:r>
              <a:rPr spc="5" dirty="0"/>
              <a:t>5</a:t>
            </a:r>
            <a:r>
              <a:rPr dirty="0"/>
              <a:t>/2</a:t>
            </a:r>
            <a:r>
              <a:rPr spc="5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82566" y="6464909"/>
            <a:ext cx="36271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5" dirty="0">
                <a:latin typeface="Calibri"/>
                <a:cs typeface="Calibri"/>
              </a:rPr>
              <a:t>Minnesota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Department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of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Human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Services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003864"/>
                </a:solidFill>
                <a:latin typeface="Calibri"/>
                <a:cs typeface="Calibri"/>
              </a:rPr>
              <a:t>|</a:t>
            </a:r>
            <a:r>
              <a:rPr sz="1200" spc="3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  <a:hlinkClick r:id="rId2"/>
              </a:rPr>
              <a:t>mn.gov/dhs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564893"/>
            <a:ext cx="10015855" cy="4197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382905" indent="-2292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Disqualifying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maltreatment: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serious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or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recurring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maltreatment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minors</a:t>
            </a:r>
            <a:r>
              <a:rPr sz="28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(chapter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260E)</a:t>
            </a:r>
            <a:r>
              <a:rPr sz="2800" spc="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or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vulnerable</a:t>
            </a:r>
            <a:r>
              <a:rPr sz="2800" spc="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adults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(§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626.557)</a:t>
            </a:r>
            <a:endParaRPr sz="2800">
              <a:latin typeface="Calibri"/>
              <a:cs typeface="Calibri"/>
            </a:endParaRPr>
          </a:p>
          <a:p>
            <a:pPr marL="698500" marR="141605" lvl="1" indent="-228600">
              <a:lnSpc>
                <a:spcPct val="100000"/>
              </a:lnSpc>
              <a:spcBef>
                <a:spcPts val="153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Recurring: more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than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one incident of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maltreatment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(Minn.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Stat.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§245C.02, </a:t>
            </a:r>
            <a:r>
              <a:rPr sz="2400" spc="-5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subd. 16)</a:t>
            </a:r>
            <a:endParaRPr sz="2400">
              <a:latin typeface="Calibri"/>
              <a:cs typeface="Calibri"/>
            </a:endParaRPr>
          </a:p>
          <a:p>
            <a:pPr marL="698500" marR="82550" lvl="1" indent="-228600">
              <a:lnSpc>
                <a:spcPct val="100000"/>
              </a:lnSpc>
              <a:spcBef>
                <a:spcPts val="150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Serious: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sexual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abuse,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maltreatment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resulting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</a:t>
            </a:r>
            <a:r>
              <a:rPr sz="24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death,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neglect resulting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 </a:t>
            </a:r>
            <a:r>
              <a:rPr sz="2400" spc="-52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serious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injury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which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reasonably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requires</a:t>
            </a:r>
            <a:r>
              <a:rPr sz="2400" spc="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care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of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physician,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or 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abuse </a:t>
            </a:r>
            <a:r>
              <a:rPr sz="24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resulting</a:t>
            </a:r>
            <a:r>
              <a:rPr sz="2400" dirty="0">
                <a:solidFill>
                  <a:srgbClr val="003864"/>
                </a:solidFill>
                <a:latin typeface="Calibri"/>
                <a:cs typeface="Calibri"/>
              </a:rPr>
              <a:t> in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serious </a:t>
            </a:r>
            <a:r>
              <a:rPr sz="2400" spc="-25" dirty="0">
                <a:solidFill>
                  <a:srgbClr val="003864"/>
                </a:solidFill>
                <a:latin typeface="Calibri"/>
                <a:cs typeface="Calibri"/>
              </a:rPr>
              <a:t>injury.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(Minn.</a:t>
            </a:r>
            <a:r>
              <a:rPr sz="2400" spc="-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Stat.</a:t>
            </a:r>
            <a:r>
              <a:rPr sz="2400" spc="-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§245C.02,</a:t>
            </a:r>
            <a:r>
              <a:rPr sz="2400" spc="-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subd.</a:t>
            </a:r>
            <a:r>
              <a:rPr sz="2400" spc="-1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003864"/>
                </a:solidFill>
                <a:latin typeface="Calibri"/>
                <a:cs typeface="Calibri"/>
              </a:rPr>
              <a:t>18)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19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Study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subject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may</a:t>
            </a:r>
            <a:r>
              <a:rPr sz="2800" spc="1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challenge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this</a:t>
            </a:r>
            <a:r>
              <a:rPr sz="2800" spc="3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disqualification</a:t>
            </a:r>
            <a:r>
              <a:rPr sz="2800" spc="5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on</a:t>
            </a:r>
            <a:r>
              <a:rPr sz="2800" spc="4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3864"/>
                </a:solidFill>
                <a:latin typeface="Calibri"/>
                <a:cs typeface="Calibri"/>
              </a:rPr>
              <a:t>reconsideration </a:t>
            </a:r>
            <a:r>
              <a:rPr sz="2800" spc="-6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and</a:t>
            </a:r>
            <a:r>
              <a:rPr sz="2800" spc="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at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evidentiary</a:t>
            </a:r>
            <a:r>
              <a:rPr sz="2800" spc="2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3864"/>
                </a:solidFill>
                <a:latin typeface="Calibri"/>
                <a:cs typeface="Calibri"/>
              </a:rPr>
              <a:t>hearing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 if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3864"/>
                </a:solidFill>
                <a:latin typeface="Calibri"/>
                <a:cs typeface="Calibri"/>
              </a:rPr>
              <a:t>request</a:t>
            </a:r>
            <a:r>
              <a:rPr sz="2800" spc="35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is</a:t>
            </a:r>
            <a:r>
              <a:rPr sz="2800" dirty="0">
                <a:solidFill>
                  <a:srgbClr val="003864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003864"/>
                </a:solidFill>
                <a:latin typeface="Calibri"/>
                <a:cs typeface="Calibri"/>
              </a:rPr>
              <a:t>made timely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1607</Words>
  <Application>Microsoft Office PowerPoint</Application>
  <PresentationFormat>Widescreen</PresentationFormat>
  <Paragraphs>149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Overview of DHS Background Studies for  Background Studies Legislative Task Force  October 15, 2021</vt:lpstr>
      <vt:lpstr>Introduction</vt:lpstr>
      <vt:lpstr>Who is Required to Have a DHS Background Study</vt:lpstr>
      <vt:lpstr>When a Study is Initiated</vt:lpstr>
      <vt:lpstr>When a Study is Received</vt:lpstr>
      <vt:lpstr>Records Reviewed</vt:lpstr>
      <vt:lpstr>Grounds For Disqualification</vt:lpstr>
      <vt:lpstr>Preponderance of the Evidence</vt:lpstr>
      <vt:lpstr>Maltreatment Determinations</vt:lpstr>
      <vt:lpstr>Disqualification Notices</vt:lpstr>
      <vt:lpstr>The Reconsideration Process</vt:lpstr>
      <vt:lpstr>Set Asides and Variances</vt:lpstr>
      <vt:lpstr>Post-Reconsideration Appeals</vt:lpstr>
      <vt:lpstr>2018-19 Data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Disqualification from Employment in Health and Human Services Licensed Professions</dc:title>
  <dc:subject>PowerPoint Template</dc:subject>
  <dc:creator>Arden Fritz;kulani Moti, Michael Dees;loui</dc:creator>
  <cp:keywords>PowerPoint, Template</cp:keywords>
  <cp:lastModifiedBy>Kasey Gerkovich</cp:lastModifiedBy>
  <cp:revision>1</cp:revision>
  <dcterms:created xsi:type="dcterms:W3CDTF">2021-10-18T22:16:21Z</dcterms:created>
  <dcterms:modified xsi:type="dcterms:W3CDTF">2021-10-18T22:25:27Z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2021-10-18T00:00:00Z</vt:filetime>
  </property>
</Properties>
</file>